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87" d="100"/>
          <a:sy n="87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6FCBC5E5-1A3E-407C-A6FB-75450D16D8E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D9D3-80C0-4CC3-A008-794250F7035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990656" cy="554461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Административная и уголовная ответственность родителей и законных представителей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843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3" r="12708"/>
          <a:stretch/>
        </p:blipFill>
        <p:spPr bwMode="auto">
          <a:xfrm>
            <a:off x="6004386" y="620688"/>
            <a:ext cx="3549696" cy="2592288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7" t="30955" r="4908" b="38091"/>
          <a:stretch/>
        </p:blipFill>
        <p:spPr bwMode="auto">
          <a:xfrm>
            <a:off x="3858491" y="5056962"/>
            <a:ext cx="5257653" cy="1801038"/>
          </a:xfrm>
          <a:prstGeom prst="rect">
            <a:avLst/>
          </a:prstGeom>
          <a:noFill/>
          <a:ln>
            <a:noFill/>
          </a:ln>
          <a:scene3d>
            <a:camera prst="isometricOffAxis1To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88640"/>
            <a:ext cx="62646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Статья 442. </a:t>
            </a:r>
            <a:r>
              <a:rPr 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Нахождение в ночное время несовершеннолетних в развлекательных заведениях или вне жилища без сопровождения законных представителей</a:t>
            </a:r>
          </a:p>
          <a:p>
            <a:pPr algn="just"/>
            <a:r>
              <a:rPr lang="ru-RU" dirty="0" smtClean="0">
                <a:latin typeface="Arial Black" panose="020B0A04020102020204" pitchFamily="34" charset="0"/>
              </a:rPr>
              <a:t>1.Нахождение несовершеннолетних в развлекательных заведениях в ночное время без сопровождения законных представителей с 22 до 6 часов утра –  </a:t>
            </a:r>
          </a:p>
          <a:p>
            <a:pPr algn="just"/>
            <a:r>
              <a:rPr lang="ru-RU" dirty="0" smtClean="0">
                <a:latin typeface="Arial Black" panose="020B0A04020102020204" pitchFamily="34" charset="0"/>
              </a:rPr>
              <a:t>влечет штраф на законных представителей в размере трех месячных расчетных показателей. </a:t>
            </a:r>
          </a:p>
          <a:p>
            <a:pPr algn="just"/>
            <a:r>
              <a:rPr lang="ru-RU" dirty="0" smtClean="0">
                <a:latin typeface="Arial Black" panose="020B0A04020102020204" pitchFamily="34" charset="0"/>
              </a:rPr>
              <a:t>2.Нахождение несовершеннолетних без сопровождения законных представителей вне жилища с 23 до 6 часов утра – </a:t>
            </a:r>
          </a:p>
          <a:p>
            <a:pPr algn="just"/>
            <a:r>
              <a:rPr lang="ru-RU" dirty="0" smtClean="0">
                <a:latin typeface="Arial Black" panose="020B0A04020102020204" pitchFamily="34" charset="0"/>
              </a:rPr>
              <a:t>влечет предупреждение на законных представителей. </a:t>
            </a:r>
          </a:p>
          <a:p>
            <a:pPr algn="just"/>
            <a:r>
              <a:rPr lang="ru-RU" dirty="0" smtClean="0">
                <a:latin typeface="Arial Black" panose="020B0A04020102020204" pitchFamily="34" charset="0"/>
              </a:rPr>
              <a:t>3.Действия, предусмотренные частями первой и второй настоящей статьи, совершенные повторно в течение года после наложения административного взыскания, – </a:t>
            </a:r>
          </a:p>
          <a:p>
            <a:pPr algn="just"/>
            <a:r>
              <a:rPr lang="ru-RU" dirty="0" smtClean="0">
                <a:latin typeface="Arial Black" panose="020B0A04020102020204" pitchFamily="34" charset="0"/>
              </a:rPr>
              <a:t>влекут штраф на законных представителей в размере семи месячных расчетных показателей. </a:t>
            </a:r>
          </a:p>
        </p:txBody>
      </p:sp>
    </p:spTree>
    <p:extLst>
      <p:ext uri="{BB962C8B-B14F-4D97-AF65-F5344CB8AC3E}">
        <p14:creationId xmlns:p14="http://schemas.microsoft.com/office/powerpoint/2010/main" val="1070406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3" r="12708"/>
          <a:stretch/>
        </p:blipFill>
        <p:spPr bwMode="auto">
          <a:xfrm>
            <a:off x="6014321" y="620688"/>
            <a:ext cx="3549696" cy="2592288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4039"/>
            <a:ext cx="733018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Статья 440. </a:t>
            </a:r>
            <a:r>
              <a:rPr lang="ru-RU" b="1" dirty="0">
                <a:solidFill>
                  <a:srgbClr val="FFFF00"/>
                </a:solidFill>
                <a:latin typeface="Arial Black" panose="020B0A04020102020204" pitchFamily="34" charset="0"/>
              </a:rPr>
              <a:t>Распитие алкогольных напитков или появление в общественных местах в состоянии опьянения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1. Распитие алкогольных напитков на улицах и в других общественных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местах, кроме организаций торговли и общественного питания, в которых продажа алкогольных напитков на разлив разрешена местным исполнительным органом, или появление в общественных местах в состоянии опьянения, оскорбляющем человеческое достоинство и общественную нравственность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, –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влечет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штраф в размере пяти месячных расчетных показателей.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. Появление в общественных местах в состоянии опьянения лиц, не достигших восемнадцати лет, а равно распитие ими алкогольных напитков –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влекут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штраф на родителей или лиц, их заменяющих, в размере пяти месячных расчетных показателей.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3. Действия, предусмотренные частями первой и второй настоящей статьи, совершенные повторно в течение года после наложения административного взыскания, –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влекут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штраф в размере десяти месячных расчетных показателей либо административный арест на срок до пяти суток. </a:t>
            </a:r>
          </a:p>
        </p:txBody>
      </p:sp>
    </p:spTree>
    <p:extLst>
      <p:ext uri="{BB962C8B-B14F-4D97-AF65-F5344CB8AC3E}">
        <p14:creationId xmlns:p14="http://schemas.microsoft.com/office/powerpoint/2010/main" val="485736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36" y="30724"/>
            <a:ext cx="60506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Статья 435.</a:t>
            </a:r>
            <a:r>
              <a:rPr lang="ru-RU" sz="2000" b="1" dirty="0">
                <a:latin typeface="Arial Black" panose="020B0A04020102020204" pitchFamily="34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Arial Black" panose="020B0A04020102020204" pitchFamily="34" charset="0"/>
              </a:rPr>
              <a:t>Хулиганство, совершенное несовершеннолетним</a:t>
            </a:r>
          </a:p>
          <a:p>
            <a:r>
              <a:rPr lang="ru-RU" sz="2000" dirty="0">
                <a:latin typeface="Arial Black" panose="020B0A04020102020204" pitchFamily="34" charset="0"/>
              </a:rPr>
              <a:t>Мелкое хулиганство или хулиганство, предусмотренное частью первой статьи 293 Уголовного кодекса Республики Казахстан, совершенное несовершеннолетним в возрасте от четырнадцати до шестнадцати лет, –  </a:t>
            </a:r>
            <a:r>
              <a:rPr lang="ru-RU" sz="2000" dirty="0" smtClean="0"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latin typeface="Arial Black" panose="020B0A04020102020204" pitchFamily="34" charset="0"/>
              </a:rPr>
            </a:br>
            <a:r>
              <a:rPr lang="ru-RU" sz="2000" dirty="0" smtClean="0">
                <a:latin typeface="Arial Black" panose="020B0A04020102020204" pitchFamily="34" charset="0"/>
              </a:rPr>
              <a:t>влечет </a:t>
            </a:r>
            <a:r>
              <a:rPr lang="ru-RU" sz="2000" dirty="0">
                <a:latin typeface="Arial Black" panose="020B0A04020102020204" pitchFamily="34" charset="0"/>
              </a:rPr>
              <a:t>штраф на родителей или лиц, их заменяющих, в размере семи месячных расчетных показателей</a:t>
            </a:r>
            <a:r>
              <a:rPr lang="ru-RU" dirty="0" smtClean="0">
                <a:latin typeface="Arial Black" panose="020B0A04020102020204" pitchFamily="34" charset="0"/>
              </a:rPr>
              <a:t>.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3" r="12708"/>
          <a:stretch/>
        </p:blipFill>
        <p:spPr bwMode="auto">
          <a:xfrm>
            <a:off x="5724128" y="571014"/>
            <a:ext cx="3549696" cy="2592288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7" t="30955" r="4908" b="38091"/>
          <a:stretch/>
        </p:blipFill>
        <p:spPr bwMode="auto">
          <a:xfrm>
            <a:off x="448753" y="3861048"/>
            <a:ext cx="8176628" cy="2800949"/>
          </a:xfrm>
          <a:prstGeom prst="rect">
            <a:avLst/>
          </a:prstGeom>
          <a:noFill/>
          <a:ln>
            <a:noFill/>
          </a:ln>
          <a:scene3d>
            <a:camera prst="isometricOffAxis1To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61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092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750" b="1" dirty="0">
                <a:solidFill>
                  <a:srgbClr val="FF0000"/>
                </a:solidFill>
                <a:latin typeface="Arial Black" panose="020B0A04020102020204" pitchFamily="34" charset="0"/>
              </a:rPr>
              <a:t>Статья 127. </a:t>
            </a:r>
            <a:r>
              <a:rPr lang="ru-RU" sz="1750" b="1" u="sng" dirty="0">
                <a:solidFill>
                  <a:srgbClr val="FFFF00"/>
                </a:solidFill>
                <a:latin typeface="Arial Black" panose="020B0A04020102020204" pitchFamily="34" charset="0"/>
              </a:rPr>
              <a:t>Неисполнение обязанностей по воспитанию и (или) образованию, защите прав и интересов несовершеннолетнего</a:t>
            </a:r>
          </a:p>
          <a:p>
            <a:pPr algn="just"/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1. Неисполнение родителями или другими законными представителями обязанностей по воспитанию и (или) образованию, защите прав и (или) интересов несовершеннолетних детей, а также по уходу за ними и 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содержанию –</a:t>
            </a: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 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влечет </a:t>
            </a: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штраф в размере десяти месячных 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расчетных показателей</a:t>
            </a: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. 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2. Деяние, предусмотренное частью первой настоящей статьи, совершенное повторно в течение года после наложения административного взыскания, – 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влечет </a:t>
            </a: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штраф в размере пятнадцати месячных расчетных показателей либо административный арест на срок до пяти суток. 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3. Деяние, предусмотренное частью первой настоящей статьи, совершенное родителем или иным лицом, на которое возложены эти обязанности, а равно педагогом или другим работником организации образования, здравоохранения или иной организации, на которого возложены обязанности по воспитанию и (или) образованию, повлекшее употребление несовершеннолетним алкогольных напитков, наркотических средств, психотропных веществ, их аналогов либо занятие бродяжничеством или попрошайничеством, либо совершение им умышленного деяния, содержащего признаки уголовного либо 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административного правонарушения</a:t>
            </a: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, – 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1750" u="sng" dirty="0">
                <a:solidFill>
                  <a:srgbClr val="FFFF00"/>
                </a:solidFill>
                <a:latin typeface="Arial Black" panose="020B0A04020102020204" pitchFamily="34" charset="0"/>
              </a:rPr>
              <a:t>влечет штраф в размере двадцати месячных расчетных показателей либо административный арест на срок до десяти </a:t>
            </a:r>
            <a:r>
              <a:rPr lang="ru-RU" sz="1750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суток.</a:t>
            </a:r>
            <a:endParaRPr lang="ru-RU" sz="1750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75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578" y="0"/>
            <a:ext cx="857989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Статья 140. </a:t>
            </a:r>
            <a:r>
              <a:rPr lang="ru-RU" sz="2000" b="1" dirty="0">
                <a:solidFill>
                  <a:srgbClr val="FFFF00"/>
                </a:solidFill>
                <a:latin typeface="Arial Black" panose="020B0A04020102020204" pitchFamily="34" charset="0"/>
              </a:rPr>
              <a:t>Неисполнение обязанностей по воспитанию несовершеннолетнего</a:t>
            </a:r>
          </a:p>
          <a:p>
            <a:pPr algn="just"/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1. Исключен Законом РК от 01.04.2019 № 240-VI (вводится в действие по истечении десяти календарных дней после дня его первого официального опубликования). </a:t>
            </a:r>
            <a: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2. Неисполнение или ненадлежащее исполнение обязанностей по воспитанию несовершеннолетнего родителем или иным лицом, на которое возложены эти обязанности, а равно педагогом или другим работником учебного, воспитательного, лечебного или иного учреждения, обязанного осуществлять надзор за несовершеннолетним, соединенное с жестоким обращением с несовершеннолетним, –  </a:t>
            </a:r>
            <a: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наказывается штрафом в размере до ста шестидесяти месячных расчетных показателей либо исправительными работами в том же размере, либо привлечением к общественным работам на срок до ста шестидесяти часов, либо арестом на срок до сорока суток, с лишением права занимать определенные должности или заниматься определенной деятельностью на срок до трех лет или без такового</a:t>
            </a:r>
            <a: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.</a:t>
            </a:r>
            <a:endParaRPr lang="ru-RU" sz="2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54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294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Kilter</vt:lpstr>
      <vt:lpstr>Административная и уголовная ответственность родителей и законных представителей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2020-11-05T10:24:51Z</dcterms:created>
  <dcterms:modified xsi:type="dcterms:W3CDTF">2020-11-05T13:19:25Z</dcterms:modified>
</cp:coreProperties>
</file>